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07A719D-1F2A-4F7D-98C1-81DCBD794D20}" type="datetimeFigureOut">
              <a:rPr lang="en-IN" smtClean="0"/>
              <a:t>11-07-2020</a:t>
            </a:fld>
            <a:endParaRPr lang="en-IN"/>
          </a:p>
        </p:txBody>
      </p:sp>
      <p:sp>
        <p:nvSpPr>
          <p:cNvPr id="16" name="Slide Number Placeholder 15"/>
          <p:cNvSpPr>
            <a:spLocks noGrp="1"/>
          </p:cNvSpPr>
          <p:nvPr>
            <p:ph type="sldNum" sz="quarter" idx="11"/>
          </p:nvPr>
        </p:nvSpPr>
        <p:spPr/>
        <p:txBody>
          <a:bodyPr/>
          <a:lstStyle/>
          <a:p>
            <a:fld id="{B92F8370-A6BD-4DE1-A395-0107072FBD1B}"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A719D-1F2A-4F7D-98C1-81DCBD794D20}"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2F8370-A6BD-4DE1-A395-0107072FBD1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7A719D-1F2A-4F7D-98C1-81DCBD794D20}"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2F8370-A6BD-4DE1-A395-0107072FBD1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07A719D-1F2A-4F7D-98C1-81DCBD794D20}" type="datetimeFigureOut">
              <a:rPr lang="en-IN" smtClean="0"/>
              <a:t>11-07-2020</a:t>
            </a:fld>
            <a:endParaRPr lang="en-IN"/>
          </a:p>
        </p:txBody>
      </p:sp>
      <p:sp>
        <p:nvSpPr>
          <p:cNvPr id="15" name="Slide Number Placeholder 14"/>
          <p:cNvSpPr>
            <a:spLocks noGrp="1"/>
          </p:cNvSpPr>
          <p:nvPr>
            <p:ph type="sldNum" sz="quarter" idx="15"/>
          </p:nvPr>
        </p:nvSpPr>
        <p:spPr/>
        <p:txBody>
          <a:bodyPr/>
          <a:lstStyle>
            <a:lvl1pPr algn="ctr">
              <a:defRPr/>
            </a:lvl1pPr>
          </a:lstStyle>
          <a:p>
            <a:fld id="{B92F8370-A6BD-4DE1-A395-0107072FBD1B}"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7A719D-1F2A-4F7D-98C1-81DCBD794D20}"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2F8370-A6BD-4DE1-A395-0107072FBD1B}"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7A719D-1F2A-4F7D-98C1-81DCBD794D20}" type="datetimeFigureOut">
              <a:rPr lang="en-IN" smtClean="0"/>
              <a:t>11-07-2020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2F8370-A6BD-4DE1-A395-0107072FBD1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92F8370-A6BD-4DE1-A395-0107072FBD1B}"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A07A719D-1F2A-4F7D-98C1-81DCBD794D20}" type="datetimeFigureOut">
              <a:rPr lang="en-IN" smtClean="0"/>
              <a:t>11-07-2020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7A719D-1F2A-4F7D-98C1-81DCBD794D20}" type="datetimeFigureOut">
              <a:rPr lang="en-IN" smtClean="0"/>
              <a:t>11-07-2020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2F8370-A6BD-4DE1-A395-0107072FBD1B}"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A719D-1F2A-4F7D-98C1-81DCBD794D20}" type="datetimeFigureOut">
              <a:rPr lang="en-IN" smtClean="0"/>
              <a:t>11-07-2020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2F8370-A6BD-4DE1-A395-0107072FBD1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07A719D-1F2A-4F7D-98C1-81DCBD794D20}" type="datetimeFigureOut">
              <a:rPr lang="en-IN" smtClean="0"/>
              <a:t>11-07-2020</a:t>
            </a:fld>
            <a:endParaRPr lang="en-IN"/>
          </a:p>
        </p:txBody>
      </p:sp>
      <p:sp>
        <p:nvSpPr>
          <p:cNvPr id="9" name="Slide Number Placeholder 8"/>
          <p:cNvSpPr>
            <a:spLocks noGrp="1"/>
          </p:cNvSpPr>
          <p:nvPr>
            <p:ph type="sldNum" sz="quarter" idx="15"/>
          </p:nvPr>
        </p:nvSpPr>
        <p:spPr/>
        <p:txBody>
          <a:bodyPr/>
          <a:lstStyle/>
          <a:p>
            <a:fld id="{B92F8370-A6BD-4DE1-A395-0107072FBD1B}"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7A719D-1F2A-4F7D-98C1-81DCBD794D20}" type="datetimeFigureOut">
              <a:rPr lang="en-IN" smtClean="0"/>
              <a:t>11-07-2020</a:t>
            </a:fld>
            <a:endParaRPr lang="en-IN"/>
          </a:p>
        </p:txBody>
      </p:sp>
      <p:sp>
        <p:nvSpPr>
          <p:cNvPr id="9" name="Slide Number Placeholder 8"/>
          <p:cNvSpPr>
            <a:spLocks noGrp="1"/>
          </p:cNvSpPr>
          <p:nvPr>
            <p:ph type="sldNum" sz="quarter" idx="11"/>
          </p:nvPr>
        </p:nvSpPr>
        <p:spPr/>
        <p:txBody>
          <a:bodyPr/>
          <a:lstStyle/>
          <a:p>
            <a:fld id="{B92F8370-A6BD-4DE1-A395-0107072FBD1B}"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7A719D-1F2A-4F7D-98C1-81DCBD794D20}" type="datetimeFigureOut">
              <a:rPr lang="en-IN" smtClean="0"/>
              <a:t>11-07-2020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92F8370-A6BD-4DE1-A395-0107072FBD1B}"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51520" y="2492896"/>
            <a:ext cx="8305800" cy="1440160"/>
          </a:xfrm>
          <a:solidFill>
            <a:srgbClr val="FFC000"/>
          </a:solidFill>
        </p:spPr>
        <p:txBody>
          <a:bodyPr>
            <a:normAutofit fontScale="92500" lnSpcReduction="20000"/>
          </a:bodyPr>
          <a:lstStyle/>
          <a:p>
            <a:r>
              <a:rPr lang="en-IN" sz="3200" dirty="0" smtClean="0"/>
              <a:t>Lesson 3</a:t>
            </a:r>
          </a:p>
          <a:p>
            <a:r>
              <a:rPr lang="en-IN" sz="3200" dirty="0" smtClean="0"/>
              <a:t>Reconstitution of a partnership firm-</a:t>
            </a:r>
          </a:p>
          <a:p>
            <a:r>
              <a:rPr lang="en-IN" sz="3200" dirty="0" smtClean="0"/>
              <a:t>  Admission of a partner</a:t>
            </a:r>
            <a:endParaRPr lang="en-IN" sz="3200" dirty="0"/>
          </a:p>
        </p:txBody>
      </p:sp>
      <p:sp>
        <p:nvSpPr>
          <p:cNvPr id="2" name="Title 1"/>
          <p:cNvSpPr>
            <a:spLocks noGrp="1"/>
          </p:cNvSpPr>
          <p:nvPr>
            <p:ph type="ctrTitle"/>
          </p:nvPr>
        </p:nvSpPr>
        <p:spPr>
          <a:xfrm>
            <a:off x="323528" y="1412776"/>
            <a:ext cx="8305800" cy="864096"/>
          </a:xfrm>
        </p:spPr>
        <p:txBody>
          <a:bodyPr/>
          <a:lstStyle/>
          <a:p>
            <a:r>
              <a:rPr lang="en-IN" dirty="0" smtClean="0"/>
              <a:t>Accountancy</a:t>
            </a:r>
            <a:endParaRPr lang="en-IN" dirty="0"/>
          </a:p>
        </p:txBody>
      </p:sp>
      <p:sp>
        <p:nvSpPr>
          <p:cNvPr id="8" name="TextBox 7"/>
          <p:cNvSpPr txBox="1"/>
          <p:nvPr/>
        </p:nvSpPr>
        <p:spPr>
          <a:xfrm>
            <a:off x="424544" y="4363943"/>
            <a:ext cx="8244000" cy="1815882"/>
          </a:xfrm>
          <a:prstGeom prst="rect">
            <a:avLst/>
          </a:prstGeom>
          <a:solidFill>
            <a:srgbClr val="FF0000"/>
          </a:solidFill>
        </p:spPr>
        <p:txBody>
          <a:bodyPr wrap="square" rtlCol="0" anchor="ctr">
            <a:spAutoFit/>
          </a:bodyPr>
          <a:lstStyle/>
          <a:p>
            <a:pPr algn="ctr"/>
            <a:r>
              <a:rPr lang="en-IN" sz="2800" dirty="0" smtClean="0"/>
              <a:t>Topic: Accounting  ratio</a:t>
            </a:r>
          </a:p>
          <a:p>
            <a:pPr algn="ctr"/>
            <a:endParaRPr lang="en-IN" sz="2800" dirty="0" smtClean="0"/>
          </a:p>
          <a:p>
            <a:pPr algn="ctr"/>
            <a:endParaRPr lang="en-IN" sz="2800" dirty="0"/>
          </a:p>
          <a:p>
            <a:pPr algn="ctr"/>
            <a:endParaRPr lang="en-IN" sz="2800" dirty="0" smtClean="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60648"/>
            <a:ext cx="5495528" cy="1293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7420669"/>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904106"/>
            <a:ext cx="5495528" cy="1293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9081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332656"/>
            <a:ext cx="8136000" cy="5544616"/>
          </a:xfrm>
        </p:spPr>
        <p:txBody>
          <a:bodyPr>
            <a:normAutofit/>
          </a:bodyPr>
          <a:lstStyle/>
          <a:p>
            <a:r>
              <a:rPr lang="en-IN" dirty="0" smtClean="0"/>
              <a:t>Working note</a:t>
            </a:r>
          </a:p>
          <a:p>
            <a:r>
              <a:rPr lang="en-IN" dirty="0" smtClean="0"/>
              <a:t>Calculation of sacrificing ratio </a:t>
            </a:r>
          </a:p>
          <a:p>
            <a:r>
              <a:rPr lang="en-IN" dirty="0"/>
              <a:t> </a:t>
            </a:r>
            <a:r>
              <a:rPr lang="en-IN" dirty="0" smtClean="0"/>
              <a:t>          Sacrificing ratio= old share- new share</a:t>
            </a:r>
          </a:p>
          <a:p>
            <a:r>
              <a:rPr lang="en-IN" dirty="0" err="1" smtClean="0"/>
              <a:t>Abha</a:t>
            </a:r>
            <a:r>
              <a:rPr lang="en-IN" dirty="0" smtClean="0"/>
              <a:t>=3/5 - 5/10 = 6-5/10, </a:t>
            </a:r>
            <a:r>
              <a:rPr lang="en-IN" dirty="0" err="1" smtClean="0"/>
              <a:t>Bimal</a:t>
            </a:r>
            <a:r>
              <a:rPr lang="en-IN" dirty="0" smtClean="0"/>
              <a:t>=2/5 -3/10 = 4-3/10 =1/10</a:t>
            </a:r>
          </a:p>
          <a:p>
            <a:r>
              <a:rPr lang="en-IN" dirty="0" smtClean="0"/>
              <a:t>Sacrificing ratio = 1:1</a:t>
            </a:r>
          </a:p>
          <a:p>
            <a:r>
              <a:rPr lang="en-IN" dirty="0" smtClean="0"/>
              <a:t>Calculation of new capitals</a:t>
            </a:r>
          </a:p>
          <a:p>
            <a:r>
              <a:rPr lang="en-IN" dirty="0"/>
              <a:t> </a:t>
            </a:r>
            <a:r>
              <a:rPr lang="en-IN" dirty="0" smtClean="0"/>
              <a:t>  </a:t>
            </a:r>
            <a:r>
              <a:rPr lang="en-IN" dirty="0" err="1" smtClean="0"/>
              <a:t>Chintu’s</a:t>
            </a:r>
            <a:r>
              <a:rPr lang="en-IN" dirty="0" smtClean="0"/>
              <a:t> share = 1/5</a:t>
            </a:r>
          </a:p>
          <a:p>
            <a:r>
              <a:rPr lang="en-IN" dirty="0"/>
              <a:t> </a:t>
            </a:r>
            <a:r>
              <a:rPr lang="en-IN" dirty="0" smtClean="0"/>
              <a:t>   Capital brought in by </a:t>
            </a:r>
            <a:r>
              <a:rPr lang="en-IN" dirty="0" err="1" smtClean="0"/>
              <a:t>chintu</a:t>
            </a:r>
            <a:r>
              <a:rPr lang="en-IN" dirty="0" smtClean="0"/>
              <a:t> for 1/5th share = ₹80,000</a:t>
            </a:r>
          </a:p>
          <a:p>
            <a:r>
              <a:rPr lang="en-IN" dirty="0"/>
              <a:t> </a:t>
            </a:r>
            <a:r>
              <a:rPr lang="en-IN" dirty="0" smtClean="0"/>
              <a:t>    </a:t>
            </a:r>
            <a:r>
              <a:rPr lang="en-IN" dirty="0"/>
              <a:t>F</a:t>
            </a:r>
            <a:r>
              <a:rPr lang="en-IN" dirty="0" smtClean="0"/>
              <a:t>irm’s capital = 80,000* 5/1 = ₹ 4,00,000</a:t>
            </a:r>
          </a:p>
          <a:p>
            <a:r>
              <a:rPr lang="en-IN" dirty="0"/>
              <a:t> </a:t>
            </a:r>
            <a:r>
              <a:rPr lang="en-IN" dirty="0" smtClean="0"/>
              <a:t>    </a:t>
            </a:r>
            <a:r>
              <a:rPr lang="en-IN" dirty="0" err="1" smtClean="0"/>
              <a:t>Abha’s</a:t>
            </a:r>
            <a:r>
              <a:rPr lang="en-IN" dirty="0" smtClean="0"/>
              <a:t> capital = 4,00,000* 5/10 = ₹ 2,00,000</a:t>
            </a:r>
          </a:p>
          <a:p>
            <a:r>
              <a:rPr lang="en-IN" dirty="0" smtClean="0"/>
              <a:t>     </a:t>
            </a:r>
            <a:r>
              <a:rPr lang="en-IN" dirty="0" err="1" smtClean="0"/>
              <a:t>Bimal’s</a:t>
            </a:r>
            <a:r>
              <a:rPr lang="en-IN" dirty="0" smtClean="0"/>
              <a:t> capital = 4,00,000* 3/10 = ₹ 1,20,000</a:t>
            </a:r>
          </a:p>
          <a:p>
            <a:r>
              <a:rPr lang="en-IN" dirty="0"/>
              <a:t> </a:t>
            </a:r>
            <a:r>
              <a:rPr lang="en-IN" dirty="0" smtClean="0"/>
              <a:t>    </a:t>
            </a:r>
            <a:r>
              <a:rPr lang="en-IN" dirty="0" err="1" smtClean="0"/>
              <a:t>Chintu’s</a:t>
            </a:r>
            <a:r>
              <a:rPr lang="en-IN" dirty="0" smtClean="0"/>
              <a:t> capital = 4,00,000* 2/10 = ₹ 80,000                                            </a:t>
            </a:r>
          </a:p>
          <a:p>
            <a:r>
              <a:rPr lang="en-IN" dirty="0"/>
              <a:t> </a:t>
            </a:r>
            <a:r>
              <a:rPr lang="en-IN" dirty="0" smtClean="0"/>
              <a:t>                                                    </a:t>
            </a:r>
          </a:p>
          <a:p>
            <a:r>
              <a:rPr lang="en-IN" dirty="0" smtClean="0"/>
              <a:t>                                    </a:t>
            </a:r>
            <a:endParaRPr lang="en-IN" dirty="0"/>
          </a:p>
        </p:txBody>
      </p:sp>
    </p:spTree>
    <p:extLst>
      <p:ext uri="{BB962C8B-B14F-4D97-AF65-F5344CB8AC3E}">
        <p14:creationId xmlns:p14="http://schemas.microsoft.com/office/powerpoint/2010/main" val="421587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4572000"/>
          </a:xfrm>
        </p:spPr>
        <p:txBody>
          <a:bodyPr/>
          <a:lstStyle/>
          <a:p>
            <a:pPr>
              <a:buFont typeface="Wingdings" pitchFamily="2" charset="2"/>
              <a:buChar char="v"/>
            </a:pPr>
            <a:r>
              <a:rPr lang="en-IN" dirty="0" smtClean="0"/>
              <a:t>Accounting  ratios ,an important subset of financial ratios.</a:t>
            </a:r>
          </a:p>
          <a:p>
            <a:pPr>
              <a:buFont typeface="Wingdings" pitchFamily="2" charset="2"/>
              <a:buChar char="v"/>
            </a:pPr>
            <a:endParaRPr lang="en-IN" dirty="0" smtClean="0"/>
          </a:p>
          <a:p>
            <a:pPr>
              <a:buFont typeface="Wingdings" pitchFamily="2" charset="2"/>
              <a:buChar char="v"/>
            </a:pPr>
            <a:r>
              <a:rPr lang="en-IN" dirty="0" smtClean="0"/>
              <a:t>They are a group of metrics used to measure the efficiency and profitability of a firm based on it’s financial reports.</a:t>
            </a:r>
          </a:p>
          <a:p>
            <a:pPr marL="0" indent="0">
              <a:buNone/>
            </a:pPr>
            <a:endParaRPr lang="en-IN" dirty="0" smtClean="0"/>
          </a:p>
          <a:p>
            <a:pPr>
              <a:buFont typeface="Wingdings" pitchFamily="2" charset="2"/>
              <a:buChar char="v"/>
            </a:pPr>
            <a:r>
              <a:rPr lang="en-IN" dirty="0" smtClean="0"/>
              <a:t>They provide a way of expressing the relationship between one accounting data point to another and are the basis of ratio analysis.</a:t>
            </a:r>
            <a:endParaRPr lang="en-IN" dirty="0"/>
          </a:p>
        </p:txBody>
      </p:sp>
      <p:sp>
        <p:nvSpPr>
          <p:cNvPr id="3" name="Title 2"/>
          <p:cNvSpPr>
            <a:spLocks noGrp="1"/>
          </p:cNvSpPr>
          <p:nvPr>
            <p:ph type="title"/>
          </p:nvPr>
        </p:nvSpPr>
        <p:spPr>
          <a:xfrm>
            <a:off x="467544" y="404664"/>
            <a:ext cx="8229600" cy="760859"/>
          </a:xfrm>
        </p:spPr>
        <p:txBody>
          <a:bodyPr>
            <a:normAutofit fontScale="90000"/>
          </a:bodyPr>
          <a:lstStyle/>
          <a:p>
            <a:r>
              <a:rPr lang="en-IN" dirty="0" smtClean="0"/>
              <a:t/>
            </a:r>
            <a:br>
              <a:rPr lang="en-IN" dirty="0" smtClean="0"/>
            </a:br>
            <a:r>
              <a:rPr lang="en-IN" dirty="0" smtClean="0"/>
              <a:t/>
            </a:r>
            <a:br>
              <a:rPr lang="en-IN" dirty="0" smtClean="0"/>
            </a:br>
            <a:r>
              <a:rPr lang="en-IN" dirty="0"/>
              <a:t/>
            </a:r>
            <a:br>
              <a:rPr lang="en-IN" dirty="0"/>
            </a:br>
            <a:r>
              <a:rPr lang="en-IN" dirty="0" smtClean="0"/>
              <a:t/>
            </a:r>
            <a:br>
              <a:rPr lang="en-IN" dirty="0" smtClean="0"/>
            </a:br>
            <a:endParaRPr lang="en-IN"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60648"/>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9130"/>
            <a:ext cx="4631432" cy="143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124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4824536"/>
          </a:xfrm>
        </p:spPr>
        <p:txBody>
          <a:bodyPr/>
          <a:lstStyle/>
          <a:p>
            <a:pPr>
              <a:buFont typeface="Courier New" pitchFamily="49" charset="0"/>
              <a:buChar char="o"/>
            </a:pPr>
            <a:r>
              <a:rPr lang="en-IN" dirty="0" smtClean="0"/>
              <a:t>New profit sharing ratios.</a:t>
            </a:r>
          </a:p>
          <a:p>
            <a:pPr>
              <a:buFont typeface="Courier New" pitchFamily="49" charset="0"/>
              <a:buChar char="o"/>
            </a:pPr>
            <a:r>
              <a:rPr lang="en-IN" dirty="0" smtClean="0"/>
              <a:t>Sacrificing ratio.</a:t>
            </a:r>
          </a:p>
          <a:p>
            <a:endParaRPr lang="en-IN" dirty="0" smtClean="0"/>
          </a:p>
          <a:p>
            <a:pPr marL="0" indent="0">
              <a:buNone/>
            </a:pPr>
            <a:r>
              <a:rPr lang="en-IN" dirty="0" smtClean="0"/>
              <a:t>  </a:t>
            </a:r>
            <a:r>
              <a:rPr lang="en-IN" sz="3200" dirty="0" smtClean="0"/>
              <a:t>New profit sharing ratio</a:t>
            </a:r>
          </a:p>
          <a:p>
            <a:pPr>
              <a:buFont typeface="Wingdings" pitchFamily="2" charset="2"/>
              <a:buChar char="Ø"/>
            </a:pPr>
            <a:r>
              <a:rPr lang="en-IN" sz="2400" dirty="0" smtClean="0"/>
              <a:t>On the admission of a new partner, the old partners sacrifice a share of their profit in favour of the new partner.</a:t>
            </a:r>
          </a:p>
          <a:p>
            <a:pPr>
              <a:buFont typeface="Wingdings" pitchFamily="2" charset="2"/>
              <a:buChar char="Ø"/>
            </a:pPr>
            <a:r>
              <a:rPr lang="en-IN" sz="2400" dirty="0" smtClean="0"/>
              <a:t>The share of the new partner and how he will acquire it from the existing partners is decided mutually among the old partners and new partners.</a:t>
            </a:r>
          </a:p>
          <a:p>
            <a:pPr>
              <a:buFont typeface="Wingdings" pitchFamily="2" charset="2"/>
              <a:buChar char="Ø"/>
            </a:pPr>
            <a:r>
              <a:rPr lang="en-IN" sz="2400" dirty="0" smtClean="0"/>
              <a:t>The new partner acquire his share from the old partner in the name of profit sharing ratio. </a:t>
            </a:r>
            <a:endParaRPr lang="en-IN" sz="2400" dirty="0"/>
          </a:p>
        </p:txBody>
      </p:sp>
      <p:sp>
        <p:nvSpPr>
          <p:cNvPr id="3" name="Title 2"/>
          <p:cNvSpPr>
            <a:spLocks noGrp="1"/>
          </p:cNvSpPr>
          <p:nvPr>
            <p:ph type="title"/>
          </p:nvPr>
        </p:nvSpPr>
        <p:spPr/>
        <p:txBody>
          <a:bodyPr/>
          <a:lstStyle/>
          <a:p>
            <a:r>
              <a:rPr lang="en-IN" dirty="0" smtClean="0"/>
              <a:t>Types of ratio</a:t>
            </a:r>
            <a:endParaRPr lang="en-IN"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982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04664"/>
            <a:ext cx="8352000" cy="5976664"/>
          </a:xfrm>
        </p:spPr>
        <p:txBody>
          <a:bodyPr>
            <a:normAutofit fontScale="92500" lnSpcReduction="10000"/>
          </a:bodyPr>
          <a:lstStyle/>
          <a:p>
            <a:pPr>
              <a:buFont typeface="Wingdings" pitchFamily="2" charset="2"/>
              <a:buChar char="Ø"/>
            </a:pPr>
            <a:r>
              <a:rPr lang="en-IN" sz="2400" dirty="0" smtClean="0"/>
              <a:t>On admission of a new partner, the profit sharing ratio among the old partners will keep  changing on their respective contribution to the profit sharing ratio of the incoming partner.</a:t>
            </a:r>
          </a:p>
          <a:p>
            <a:pPr>
              <a:buFont typeface="Wingdings" pitchFamily="2" charset="2"/>
              <a:buChar char="Ø"/>
            </a:pPr>
            <a:r>
              <a:rPr lang="en-IN" sz="2400" dirty="0" smtClean="0"/>
              <a:t>Still there is a need to fix the new profit sharing ratio among all the partners.</a:t>
            </a:r>
          </a:p>
          <a:p>
            <a:pPr>
              <a:buFont typeface="Wingdings" pitchFamily="2" charset="2"/>
              <a:buChar char="Ø"/>
            </a:pPr>
            <a:r>
              <a:rPr lang="en-IN" sz="2400" dirty="0" smtClean="0"/>
              <a:t> NEW PROFIT SHARING RATIO = OLD SHARE- SACRIFICING SHARE.        </a:t>
            </a:r>
          </a:p>
          <a:p>
            <a:pPr marL="0" indent="0">
              <a:buNone/>
            </a:pPr>
            <a:r>
              <a:rPr lang="en-IN" sz="3200" dirty="0"/>
              <a:t> </a:t>
            </a:r>
            <a:r>
              <a:rPr lang="en-IN" sz="3200" dirty="0" smtClean="0"/>
              <a:t> </a:t>
            </a:r>
          </a:p>
          <a:p>
            <a:pPr marL="0" indent="0">
              <a:buNone/>
            </a:pPr>
            <a:r>
              <a:rPr lang="en-IN" sz="3200" dirty="0" smtClean="0"/>
              <a:t> Sacrificing ratio</a:t>
            </a:r>
          </a:p>
          <a:p>
            <a:pPr>
              <a:buFont typeface="Arial" pitchFamily="34" charset="0"/>
              <a:buChar char="•"/>
            </a:pPr>
            <a:r>
              <a:rPr lang="en-IN" sz="2400" dirty="0" smtClean="0"/>
              <a:t>The ratio in which the old partners agree to sacrifice their share of profit in favour of the incoming partner is called sacrificing ratio.</a:t>
            </a:r>
          </a:p>
          <a:p>
            <a:pPr>
              <a:buFont typeface="Arial" pitchFamily="34" charset="0"/>
              <a:buChar char="•"/>
            </a:pPr>
            <a:r>
              <a:rPr lang="en-IN" sz="2400" dirty="0" smtClean="0"/>
              <a:t>The new partner is required to compensate the old partner’s for their loss of share in their surplus profit of the firm for which he brings up additional amount known as premium or goodwill.</a:t>
            </a:r>
            <a:endParaRPr lang="en-IN" sz="3200" dirty="0" smtClean="0"/>
          </a:p>
          <a:p>
            <a:pPr marL="0" indent="0">
              <a:buNone/>
            </a:pPr>
            <a:r>
              <a:rPr lang="en-IN" sz="3200" dirty="0" smtClean="0"/>
              <a:t>   </a:t>
            </a:r>
          </a:p>
          <a:p>
            <a:pPr marL="0" indent="0">
              <a:buNone/>
            </a:pPr>
            <a:endParaRPr lang="en-IN" sz="2400"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2465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412776"/>
            <a:ext cx="8208000" cy="3672000"/>
          </a:xfrm>
        </p:spPr>
        <p:txBody>
          <a:bodyPr>
            <a:normAutofit/>
          </a:bodyPr>
          <a:lstStyle/>
          <a:p>
            <a:pPr marL="342900" indent="-342900">
              <a:buFont typeface="Arial" pitchFamily="34" charset="0"/>
              <a:buChar char="•"/>
            </a:pPr>
            <a:r>
              <a:rPr lang="en-IN" sz="2400" dirty="0" smtClean="0"/>
              <a:t>This amount is shared by the existing partners in the ratio in which they sacrifice their shares in favour of the new partner which is also as called sacrificing ratio.</a:t>
            </a:r>
          </a:p>
          <a:p>
            <a:pPr marL="342900" indent="-342900">
              <a:buFont typeface="Arial" pitchFamily="34" charset="0"/>
              <a:buChar char="•"/>
            </a:pPr>
            <a:r>
              <a:rPr lang="en-IN" sz="2400" dirty="0" smtClean="0"/>
              <a:t>SACRIFICE BY A PARTNER =OLD SHARE OF PROFIT-NEW SHARE OF PROFIT. </a:t>
            </a:r>
            <a:endParaRPr lang="en-IN" sz="24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8525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76106"/>
            <a:ext cx="8352928" cy="3200876"/>
          </a:xfrm>
          <a:prstGeom prst="rect">
            <a:avLst/>
          </a:prstGeom>
        </p:spPr>
        <p:txBody>
          <a:bodyPr wrap="square">
            <a:spAutoFit/>
          </a:bodyPr>
          <a:lstStyle/>
          <a:p>
            <a:pPr algn="ctr"/>
            <a:r>
              <a:rPr lang="en-IN" sz="3200" dirty="0" smtClean="0"/>
              <a:t>Example sum </a:t>
            </a:r>
          </a:p>
          <a:p>
            <a:pPr algn="ctr"/>
            <a:r>
              <a:rPr lang="en-IN" dirty="0" smtClean="0"/>
              <a:t> </a:t>
            </a:r>
          </a:p>
          <a:p>
            <a:pPr algn="ctr"/>
            <a:r>
              <a:rPr lang="en-IN" sz="2000" dirty="0" err="1" smtClean="0"/>
              <a:t>Abha</a:t>
            </a:r>
            <a:r>
              <a:rPr lang="en-IN" sz="2000" dirty="0" smtClean="0"/>
              <a:t> and </a:t>
            </a:r>
            <a:r>
              <a:rPr lang="en-IN" sz="2000" dirty="0" err="1" smtClean="0"/>
              <a:t>Bimal</a:t>
            </a:r>
            <a:r>
              <a:rPr lang="en-IN" sz="2000" dirty="0" smtClean="0"/>
              <a:t> are partners in a firm sharing profits and losses in the ratio of 3:2. On 31st March, 2015 they admitted </a:t>
            </a:r>
            <a:r>
              <a:rPr lang="en-IN" sz="2000" dirty="0" err="1" smtClean="0"/>
              <a:t>Chintu</a:t>
            </a:r>
            <a:r>
              <a:rPr lang="en-IN" sz="2000" dirty="0" smtClean="0"/>
              <a:t> into partnership for 1/5th share in the profits of the firm. On that date their Balance Sheet stood as under:</a:t>
            </a:r>
          </a:p>
          <a:p>
            <a:pPr algn="ctr"/>
            <a:endParaRPr lang="en-IN" dirty="0" smtClean="0"/>
          </a:p>
          <a:p>
            <a:pPr algn="ctr"/>
            <a:endParaRPr lang="en-IN" dirty="0" smtClean="0"/>
          </a:p>
          <a:p>
            <a:pPr algn="ctr"/>
            <a:endParaRPr lang="en-IN" dirty="0"/>
          </a:p>
          <a:p>
            <a:pPr algn="ctr"/>
            <a:endParaRPr lang="en-IN" dirty="0"/>
          </a:p>
        </p:txBody>
      </p:sp>
      <p:graphicFrame>
        <p:nvGraphicFramePr>
          <p:cNvPr id="6" name="Table 5"/>
          <p:cNvGraphicFramePr>
            <a:graphicFrameLocks noGrp="1"/>
          </p:cNvGraphicFramePr>
          <p:nvPr>
            <p:extLst>
              <p:ext uri="{D42A27DB-BD31-4B8C-83A1-F6EECF244321}">
                <p14:modId xmlns:p14="http://schemas.microsoft.com/office/powerpoint/2010/main" val="3403770244"/>
              </p:ext>
            </p:extLst>
          </p:nvPr>
        </p:nvGraphicFramePr>
        <p:xfrm>
          <a:off x="467544" y="3187149"/>
          <a:ext cx="8352928" cy="2808312"/>
        </p:xfrm>
        <a:graphic>
          <a:graphicData uri="http://schemas.openxmlformats.org/drawingml/2006/table">
            <a:tbl>
              <a:tblPr firstRow="1" firstCol="1" bandRow="1">
                <a:tableStyleId>{5C22544A-7EE6-4342-B048-85BDC9FD1C3A}</a:tableStyleId>
              </a:tblPr>
              <a:tblGrid>
                <a:gridCol w="2376264"/>
                <a:gridCol w="1800200"/>
                <a:gridCol w="2448272"/>
                <a:gridCol w="1728192"/>
              </a:tblGrid>
              <a:tr h="2808312">
                <a:tc>
                  <a:txBody>
                    <a:bodyPr/>
                    <a:lstStyle/>
                    <a:p>
                      <a:endParaRPr lang="en-IN" dirty="0" smtClean="0"/>
                    </a:p>
                    <a:p>
                      <a:endParaRPr lang="en-IN" dirty="0" smtClean="0"/>
                    </a:p>
                    <a:p>
                      <a:r>
                        <a:rPr lang="en-IN" dirty="0" smtClean="0"/>
                        <a:t>Capitals:</a:t>
                      </a:r>
                    </a:p>
                    <a:p>
                      <a:r>
                        <a:rPr lang="en-IN" dirty="0" err="1" smtClean="0"/>
                        <a:t>Abha</a:t>
                      </a:r>
                      <a:r>
                        <a:rPr lang="en-IN" dirty="0" smtClean="0"/>
                        <a:t>             1,20,000   </a:t>
                      </a:r>
                      <a:r>
                        <a:rPr lang="en-IN" sz="2000" b="0" dirty="0" err="1" smtClean="0">
                          <a:latin typeface="+mn-lt"/>
                          <a:cs typeface="Arial" pitchFamily="34" charset="0"/>
                        </a:rPr>
                        <a:t>Bimal</a:t>
                      </a:r>
                      <a:r>
                        <a:rPr lang="en-IN" sz="2000" b="0" dirty="0" smtClean="0">
                          <a:latin typeface="+mn-lt"/>
                          <a:cs typeface="Arial" pitchFamily="34" charset="0"/>
                        </a:rPr>
                        <a:t>         </a:t>
                      </a:r>
                      <a:r>
                        <a:rPr lang="en-IN" sz="2000" b="0" baseline="0" dirty="0" smtClean="0">
                          <a:latin typeface="+mn-lt"/>
                          <a:cs typeface="Arial" pitchFamily="34" charset="0"/>
                        </a:rPr>
                        <a:t> </a:t>
                      </a:r>
                      <a:r>
                        <a:rPr lang="en-IN" sz="2000" b="0" dirty="0" smtClean="0">
                          <a:latin typeface="+mn-lt"/>
                          <a:cs typeface="Arial" pitchFamily="34" charset="0"/>
                        </a:rPr>
                        <a:t>1,00,000</a:t>
                      </a:r>
                    </a:p>
                    <a:p>
                      <a:r>
                        <a:rPr lang="en-IN" sz="2000" b="0" dirty="0" smtClean="0">
                          <a:latin typeface="+mn-lt"/>
                          <a:cs typeface="Arial" pitchFamily="34" charset="0"/>
                        </a:rPr>
                        <a:t>General reserve</a:t>
                      </a:r>
                    </a:p>
                    <a:p>
                      <a:r>
                        <a:rPr lang="en-IN" sz="2000" b="0" dirty="0" smtClean="0">
                          <a:latin typeface="+mn-lt"/>
                          <a:cs typeface="Arial" pitchFamily="34" charset="0"/>
                        </a:rPr>
                        <a:t>Sundry creditors</a:t>
                      </a:r>
                      <a:endParaRPr lang="en-IN" sz="2000" b="0" dirty="0">
                        <a:latin typeface="+mn-lt"/>
                        <a:cs typeface="Arial"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endParaRPr lang="en-IN" dirty="0" smtClean="0"/>
                    </a:p>
                    <a:p>
                      <a:endParaRPr lang="en-IN" dirty="0" smtClean="0"/>
                    </a:p>
                    <a:p>
                      <a:endParaRPr lang="en-IN" dirty="0" smtClean="0"/>
                    </a:p>
                    <a:p>
                      <a:endParaRPr lang="en-IN" dirty="0" smtClean="0"/>
                    </a:p>
                    <a:p>
                      <a:r>
                        <a:rPr lang="en-IN" dirty="0" smtClean="0"/>
                        <a:t>         2,20,000</a:t>
                      </a:r>
                    </a:p>
                    <a:p>
                      <a:r>
                        <a:rPr lang="en-IN" dirty="0" smtClean="0"/>
                        <a:t>            20,000</a:t>
                      </a:r>
                    </a:p>
                    <a:p>
                      <a:r>
                        <a:rPr lang="en-IN" dirty="0" smtClean="0"/>
                        <a:t>          1,00,000</a:t>
                      </a:r>
                    </a:p>
                    <a:p>
                      <a:endParaRPr lang="en-IN" dirty="0" smtClean="0"/>
                    </a:p>
                    <a:p>
                      <a:r>
                        <a:rPr lang="en-IN" dirty="0" smtClean="0"/>
                        <a:t>      3,40,000         </a:t>
                      </a:r>
                      <a:endParaRPr lang="en-IN" dirty="0"/>
                    </a:p>
                  </a:txBody>
                  <a:tcPr>
                    <a:lnL w="12700" cmpd="sng">
                      <a:noFill/>
                    </a:lnL>
                  </a:tcPr>
                </a:tc>
                <a:tc>
                  <a:txBody>
                    <a:bodyPr/>
                    <a:lstStyle/>
                    <a:p>
                      <a:endParaRPr lang="en-IN" dirty="0" smtClean="0"/>
                    </a:p>
                    <a:p>
                      <a:endParaRPr lang="en-IN" dirty="0" smtClean="0"/>
                    </a:p>
                    <a:p>
                      <a:r>
                        <a:rPr lang="en-IN" dirty="0" smtClean="0"/>
                        <a:t>Plant and</a:t>
                      </a:r>
                      <a:r>
                        <a:rPr lang="en-IN" baseline="0" dirty="0" smtClean="0"/>
                        <a:t> </a:t>
                      </a:r>
                      <a:r>
                        <a:rPr lang="en-IN" dirty="0" smtClean="0"/>
                        <a:t>machinery</a:t>
                      </a:r>
                    </a:p>
                    <a:p>
                      <a:r>
                        <a:rPr lang="en-IN" dirty="0" smtClean="0"/>
                        <a:t>Furniture</a:t>
                      </a:r>
                    </a:p>
                    <a:p>
                      <a:r>
                        <a:rPr lang="en-IN" dirty="0" smtClean="0"/>
                        <a:t>Investments</a:t>
                      </a:r>
                    </a:p>
                    <a:p>
                      <a:r>
                        <a:rPr lang="en-IN" dirty="0" smtClean="0"/>
                        <a:t>Sundry debtors</a:t>
                      </a:r>
                    </a:p>
                    <a:p>
                      <a:r>
                        <a:rPr lang="en-IN" dirty="0" smtClean="0"/>
                        <a:t>Bank</a:t>
                      </a:r>
                    </a:p>
                    <a:p>
                      <a:endParaRPr lang="en-IN" dirty="0"/>
                    </a:p>
                  </a:txBody>
                  <a:tcPr/>
                </a:tc>
                <a:tc>
                  <a:txBody>
                    <a:bodyPr/>
                    <a:lstStyle/>
                    <a:p>
                      <a:endParaRPr lang="en-IN" dirty="0" smtClean="0"/>
                    </a:p>
                    <a:p>
                      <a:endParaRPr lang="en-IN" dirty="0" smtClean="0"/>
                    </a:p>
                    <a:p>
                      <a:r>
                        <a:rPr lang="en-IN" dirty="0" smtClean="0"/>
                        <a:t>        1,30,000</a:t>
                      </a:r>
                    </a:p>
                    <a:p>
                      <a:r>
                        <a:rPr lang="en-IN" dirty="0" smtClean="0"/>
                        <a:t>            25,000</a:t>
                      </a:r>
                    </a:p>
                    <a:p>
                      <a:r>
                        <a:rPr lang="en-IN" dirty="0" smtClean="0"/>
                        <a:t>         1,00,000</a:t>
                      </a:r>
                    </a:p>
                    <a:p>
                      <a:r>
                        <a:rPr lang="en-IN" dirty="0" smtClean="0"/>
                        <a:t>             50,000</a:t>
                      </a:r>
                    </a:p>
                    <a:p>
                      <a:r>
                        <a:rPr lang="en-IN" dirty="0" smtClean="0"/>
                        <a:t>              35,000</a:t>
                      </a:r>
                    </a:p>
                    <a:p>
                      <a:endParaRPr lang="en-IN" dirty="0" smtClean="0"/>
                    </a:p>
                    <a:p>
                      <a:r>
                        <a:rPr lang="en-IN" dirty="0" smtClean="0"/>
                        <a:t>      3,40,000</a:t>
                      </a:r>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00686459"/>
              </p:ext>
            </p:extLst>
          </p:nvPr>
        </p:nvGraphicFramePr>
        <p:xfrm>
          <a:off x="343031" y="3265398"/>
          <a:ext cx="8352928" cy="459013"/>
        </p:xfrm>
        <a:graphic>
          <a:graphicData uri="http://schemas.openxmlformats.org/drawingml/2006/table">
            <a:tbl>
              <a:tblPr firstRow="1" bandRow="1">
                <a:tableStyleId>{2D5ABB26-0587-4C30-8999-92F81FD0307C}</a:tableStyleId>
              </a:tblPr>
              <a:tblGrid>
                <a:gridCol w="8352928"/>
              </a:tblGrid>
              <a:tr h="459013">
                <a:tc>
                  <a:txBody>
                    <a:bodyPr/>
                    <a:lstStyle/>
                    <a:p>
                      <a:r>
                        <a:rPr lang="en-IN" dirty="0" smtClean="0"/>
                        <a:t>      Liabilities</a:t>
                      </a:r>
                      <a:r>
                        <a:rPr lang="en-IN" baseline="0" dirty="0" smtClean="0"/>
                        <a:t>                      Amount                        Assets                         Amount</a:t>
                      </a:r>
                      <a:endParaRPr lang="en-IN" dirty="0" smtClean="0"/>
                    </a:p>
                  </a:txBody>
                  <a:tcPr/>
                </a:tc>
              </a:tr>
            </a:tbl>
          </a:graphicData>
        </a:graphic>
      </p:graphicFrame>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9912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6672"/>
            <a:ext cx="8028000" cy="4893647"/>
          </a:xfrm>
          <a:prstGeom prst="rect">
            <a:avLst/>
          </a:prstGeom>
        </p:spPr>
        <p:txBody>
          <a:bodyPr wrap="square">
            <a:spAutoFit/>
          </a:bodyPr>
          <a:lstStyle/>
          <a:p>
            <a:r>
              <a:rPr lang="en-IN" sz="2400" dirty="0" err="1" smtClean="0"/>
              <a:t>Chintu</a:t>
            </a:r>
            <a:r>
              <a:rPr lang="en-IN" sz="2400" dirty="0" smtClean="0"/>
              <a:t> was admitted on the following terms:</a:t>
            </a:r>
          </a:p>
          <a:p>
            <a:r>
              <a:rPr lang="en-IN" sz="2400" dirty="0" smtClean="0"/>
              <a:t>(i) He will bring `80,000 as capital and `30,000 for his share of goodwill premium.</a:t>
            </a:r>
          </a:p>
          <a:p>
            <a:r>
              <a:rPr lang="en-IN" sz="2400" dirty="0" smtClean="0"/>
              <a:t>(ii) Partners will share future profits in the ratio of 5 : 3 : 2.</a:t>
            </a:r>
          </a:p>
          <a:p>
            <a:r>
              <a:rPr lang="en-IN" sz="2400" dirty="0" smtClean="0"/>
              <a:t>(iii) Profit on revaluation of assets and reassessment of liabilities was `7,000.</a:t>
            </a:r>
          </a:p>
          <a:p>
            <a:r>
              <a:rPr lang="en-IN" sz="2400" dirty="0" smtClean="0"/>
              <a:t>(iv) After making adjustments, the Capital Accounts of the partners will be in proportion</a:t>
            </a:r>
          </a:p>
          <a:p>
            <a:r>
              <a:rPr lang="en-IN" sz="2400" dirty="0" smtClean="0"/>
              <a:t>to </a:t>
            </a:r>
            <a:r>
              <a:rPr lang="en-IN" sz="2400" dirty="0" err="1" smtClean="0"/>
              <a:t>Chintu’s</a:t>
            </a:r>
            <a:r>
              <a:rPr lang="en-IN" sz="2400" dirty="0" smtClean="0"/>
              <a:t> capital. Balance to be paid off or brought in by the old partners by cheque</a:t>
            </a:r>
          </a:p>
          <a:p>
            <a:r>
              <a:rPr lang="en-IN" sz="2400" dirty="0" smtClean="0"/>
              <a:t>as the case may be.</a:t>
            </a:r>
          </a:p>
          <a:p>
            <a:r>
              <a:rPr lang="en-IN" sz="2400" dirty="0" smtClean="0"/>
              <a:t>Prepare the Capital Accounts of the partners and Bank Account.</a:t>
            </a:r>
            <a:endParaRPr lang="en-IN" sz="2400"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7097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vikram studies\Accountancy\accounts 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666" y="1412776"/>
            <a:ext cx="8494825" cy="30243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27584" y="692696"/>
            <a:ext cx="7776864" cy="646331"/>
          </a:xfrm>
          <a:prstGeom prst="rect">
            <a:avLst/>
          </a:prstGeom>
          <a:noFill/>
        </p:spPr>
        <p:txBody>
          <a:bodyPr wrap="square" rtlCol="0">
            <a:spAutoFit/>
          </a:bodyPr>
          <a:lstStyle/>
          <a:p>
            <a:r>
              <a:rPr lang="en-IN" sz="3600" dirty="0" smtClean="0"/>
              <a:t>Answer:</a:t>
            </a:r>
            <a:endParaRPr lang="en-IN" sz="3600" dirty="0"/>
          </a:p>
        </p:txBody>
      </p:sp>
    </p:spTree>
    <p:extLst>
      <p:ext uri="{BB962C8B-B14F-4D97-AF65-F5344CB8AC3E}">
        <p14:creationId xmlns:p14="http://schemas.microsoft.com/office/powerpoint/2010/main" val="1379096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vikram studies\Accountancy\accounts pi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00808"/>
            <a:ext cx="7535919"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000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274</TotalTime>
  <Words>630</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Accountancy</vt:lpstr>
      <vt:lpstr>    </vt:lpstr>
      <vt:lpstr>Types of ratio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Accountancy</dc:title>
  <dc:creator>Admin</dc:creator>
  <cp:lastModifiedBy>Signature</cp:lastModifiedBy>
  <cp:revision>27</cp:revision>
  <dcterms:created xsi:type="dcterms:W3CDTF">2020-06-30T17:39:40Z</dcterms:created>
  <dcterms:modified xsi:type="dcterms:W3CDTF">2020-07-11T08:41:36Z</dcterms:modified>
</cp:coreProperties>
</file>